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5244962-8458-44BA-BC81-66F8A5AB6839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FFA7-CE06-47DA-ACDD-14A24ED340C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03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962-8458-44BA-BC81-66F8A5AB6839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FFA7-CE06-47DA-ACDD-14A24ED34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02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962-8458-44BA-BC81-66F8A5AB6839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FFA7-CE06-47DA-ACDD-14A24ED340C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50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962-8458-44BA-BC81-66F8A5AB6839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FFA7-CE06-47DA-ACDD-14A24ED34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83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962-8458-44BA-BC81-66F8A5AB6839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FFA7-CE06-47DA-ACDD-14A24ED340C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1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962-8458-44BA-BC81-66F8A5AB6839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FFA7-CE06-47DA-ACDD-14A24ED34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5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962-8458-44BA-BC81-66F8A5AB6839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FFA7-CE06-47DA-ACDD-14A24ED34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91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962-8458-44BA-BC81-66F8A5AB6839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FFA7-CE06-47DA-ACDD-14A24ED34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26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962-8458-44BA-BC81-66F8A5AB6839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FFA7-CE06-47DA-ACDD-14A24ED34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72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962-8458-44BA-BC81-66F8A5AB6839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FFA7-CE06-47DA-ACDD-14A24ED34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60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4962-8458-44BA-BC81-66F8A5AB6839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FFA7-CE06-47DA-ACDD-14A24ED340C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34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244962-8458-44BA-BC81-66F8A5AB6839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D38FFA7-CE06-47DA-ACDD-14A24ED340C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66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4960137"/>
            <a:ext cx="8077200" cy="1463040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Развитие слухового </a:t>
            </a:r>
            <a:r>
              <a:rPr lang="ru-RU" sz="3600" dirty="0" smtClean="0"/>
              <a:t>внимания </a:t>
            </a:r>
            <a:r>
              <a:rPr lang="ru-RU" sz="3600" dirty="0" smtClean="0"/>
              <a:t>у детей младшего возраста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47313" y="4960137"/>
            <a:ext cx="3548744" cy="1463040"/>
          </a:xfrm>
        </p:spPr>
        <p:txBody>
          <a:bodyPr/>
          <a:lstStyle/>
          <a:p>
            <a:r>
              <a:rPr lang="ru-RU" dirty="0" smtClean="0"/>
              <a:t>МБДОУ «Детский сад №77»</a:t>
            </a:r>
          </a:p>
          <a:p>
            <a:r>
              <a:rPr lang="ru-RU" dirty="0" smtClean="0"/>
              <a:t>Педагог-дефектолог Бондарь Ю.А.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387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450929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40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816431"/>
            <a:ext cx="9720073" cy="483325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Слуховое восприятие важно для речевого развития, т.к. речь выступает средством коммуникации между людьми. Представления об окружающем мире являются важнейшим средством интеллектуального развития детей. Слуховое восприятие включает в себя формирование опыта использования неречевого и речевого слуха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Своевременное </a:t>
            </a:r>
            <a:r>
              <a:rPr lang="ru-RU" dirty="0" smtClean="0"/>
              <a:t>развитие всех компонентов речевого и неречевого слуха обеспечивает чёткое и правильное произношение речевых единиц родного языка, даёт возможность правильно регулировать громкость произнесения слов, говорить, используя интонационную окраску, а также контролировать темпо-ритмическую организацию речи</a:t>
            </a:r>
            <a:r>
              <a:rPr lang="ru-RU" dirty="0" smtClean="0"/>
              <a:t>.</a:t>
            </a:r>
          </a:p>
          <a:p>
            <a:r>
              <a:rPr lang="ru-RU" dirty="0"/>
              <a:t>В том числе не маловажную роль играет развитие именно слухового </a:t>
            </a:r>
            <a:r>
              <a:rPr lang="ru-RU" b="1" dirty="0"/>
              <a:t>внимания</a:t>
            </a:r>
            <a:r>
              <a:rPr lang="ru-RU" dirty="0"/>
              <a:t>. Развивая слуховое внимание ребёнка вы помогаете ему исследовать мир в полной его красе. Слышать не только то, как нужно правильно произносить слова, но и неречевые звуки, которые окружают нас везде и всюду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Далее я предложу вам некоторые игры и упражнения, которые поспособствуют развитию слухового внимания вашего ребёнка.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86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«отгадай, что шумит»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981198"/>
            <a:ext cx="9720073" cy="4180116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Вам потребуется: </a:t>
            </a:r>
            <a:r>
              <a:rPr lang="ru-RU" i="1" dirty="0" smtClean="0"/>
              <a:t>4-5 игрушек, издающих различные шумы (например, звучащие самолетик, колокольчик, шуршащий цветочек, трещотка-ладошки, молоточек), </a:t>
            </a:r>
            <a:r>
              <a:rPr lang="ru-RU" i="1" dirty="0" smtClean="0"/>
              <a:t>ширма. Также можно использовать любые другие звучащие предметы и игрушки.</a:t>
            </a:r>
            <a:endParaRPr lang="ru-RU" i="1" dirty="0" smtClean="0"/>
          </a:p>
          <a:p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Взрослый </a:t>
            </a:r>
            <a:r>
              <a:rPr lang="ru-RU" dirty="0" smtClean="0"/>
              <a:t>обращается к ребёнку: «Посмотри, это самолётик. Он шумит так</a:t>
            </a:r>
            <a:r>
              <a:rPr lang="ru-RU" dirty="0" smtClean="0"/>
              <a:t>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Взрослый </a:t>
            </a:r>
            <a:r>
              <a:rPr lang="ru-RU" dirty="0" smtClean="0"/>
              <a:t>демонстрирует звучание каждой игрушки. Убеждается, что все названия предметов ребёнку знакомы и доступны для </a:t>
            </a:r>
            <a:r>
              <a:rPr lang="ru-RU" dirty="0" smtClean="0"/>
              <a:t>произнесения.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Взрослый</a:t>
            </a:r>
            <a:r>
              <a:rPr lang="ru-RU" dirty="0" smtClean="0"/>
              <a:t>: «Игрушки спрячутся за ширму и будут шуметь. Отгадай, какая игрушка звучит</a:t>
            </a:r>
            <a:r>
              <a:rPr lang="ru-RU" dirty="0" smtClean="0"/>
              <a:t>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Ребёнок </a:t>
            </a:r>
            <a:r>
              <a:rPr lang="ru-RU" dirty="0" smtClean="0"/>
              <a:t>без зрительной опоры отгадывает звучание. </a:t>
            </a:r>
            <a:r>
              <a:rPr lang="ru-RU" dirty="0" smtClean="0"/>
              <a:t>Если малыш ещё не говорит, взрослый просит показать, какая игрушка прозвучала.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1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«оркестр»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024742"/>
            <a:ext cx="9720073" cy="4474029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Вам потребуется</a:t>
            </a:r>
            <a:r>
              <a:rPr lang="ru-RU" b="1" dirty="0" smtClean="0"/>
              <a:t>: </a:t>
            </a:r>
            <a:r>
              <a:rPr lang="ru-RU" i="1" dirty="0" smtClean="0"/>
              <a:t>колокольчик, барабан, дудочка, металлофон, гармошка (любые музыкальные инструменты, которые есть рядом), ширма.</a:t>
            </a:r>
          </a:p>
          <a:p>
            <a:endParaRPr lang="ru-RU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Взрослый поочерёдно показывает и называет музыкальные инструменты, демонстрирует их звучание.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Ребёнок рассматривает инструменты, слушает их звучание.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Взрослый за ширмой играет на двух инструментах одновременно.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Ребёнок по звуку определяет, что звучит.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Взрослый демонстрирует, что звучало, вместе с ребёнком сравнивают, проверяют ответ.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Постепенно количество музыкальных инструментов увеличивается.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66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7" y="334842"/>
            <a:ext cx="10427643" cy="1499616"/>
          </a:xfrm>
        </p:spPr>
        <p:txBody>
          <a:bodyPr/>
          <a:lstStyle/>
          <a:p>
            <a:r>
              <a:rPr lang="ru-RU" dirty="0" smtClean="0"/>
              <a:t>Игра «замечательная прогулка»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752596"/>
            <a:ext cx="10122843" cy="475705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700" dirty="0" smtClean="0"/>
              <a:t> Ребёнок и взрослый договариваются о том, что будут наблюдать на улице (или в любом другом месте).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 smtClean="0"/>
              <a:t> Выигрывает тот, кто больше найдёт «</a:t>
            </a:r>
            <a:r>
              <a:rPr lang="ru-RU" sz="1700" dirty="0" err="1" smtClean="0"/>
              <a:t>наблюдашек</a:t>
            </a:r>
            <a:r>
              <a:rPr lang="ru-RU" sz="1700" dirty="0" smtClean="0"/>
              <a:t>», то есть объектов внимания.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 smtClean="0"/>
              <a:t> На улице города, например, можно искать (и считать тоже) автомобили определённого цвета, марки.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700" dirty="0" smtClean="0"/>
              <a:t> Можно замечать количество: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 smtClean="0"/>
              <a:t>- автобусных остановок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 smtClean="0"/>
              <a:t>- </a:t>
            </a:r>
            <a:r>
              <a:rPr lang="ru-RU" sz="1700" dirty="0"/>
              <a:t>п</a:t>
            </a:r>
            <a:r>
              <a:rPr lang="ru-RU" sz="1700" dirty="0" smtClean="0"/>
              <a:t>родуктовых магазинов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 smtClean="0"/>
              <a:t>- пешеходных переходов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 smtClean="0"/>
              <a:t>- клумб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 smtClean="0"/>
              <a:t>- качелей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 smtClean="0"/>
              <a:t>- пакетов «Пятёрочка» в руках горожан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 smtClean="0"/>
              <a:t>- мороженого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 smtClean="0"/>
              <a:t>- людей в шляпах, синих кроссовках, белых футболках и т.д.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 smtClean="0"/>
              <a:t>- детских велосипедов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 smtClean="0"/>
              <a:t>- взрослых самокатов и др.</a:t>
            </a:r>
          </a:p>
        </p:txBody>
      </p:sp>
    </p:spTree>
    <p:extLst>
      <p:ext uri="{BB962C8B-B14F-4D97-AF65-F5344CB8AC3E}">
        <p14:creationId xmlns:p14="http://schemas.microsoft.com/office/powerpoint/2010/main" val="285935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337456"/>
            <a:ext cx="9720073" cy="638991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 Взрослый </a:t>
            </a:r>
            <a:r>
              <a:rPr lang="ru-RU" dirty="0"/>
              <a:t>каждый раз начинает игру со стихотворения</a:t>
            </a:r>
            <a:r>
              <a:rPr lang="ru-RU" dirty="0" smtClean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Мы по городу гуляем (варианты: по улице, по комнате, в супермаркете…)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И вокруг всё замечаем: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Вот – машина, вот – дома,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Вот – цветочки, вот – трава,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Вот – собачка, птичка, кошка,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Вот – букетик на окошке.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Магазины, остановки,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Шляпы, зонтики, кроссовки.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Что же будем замечать?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Что на улице искать?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Может, красные машины?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Или в сумках апельсины?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Или вертолёта грохот?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Может быть, воды журчанье?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Светофорное миганье?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Ну, давайте не зевать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И скорее начинать!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 Н</a:t>
            </a:r>
            <a:r>
              <a:rPr lang="ru-RU" dirty="0" smtClean="0"/>
              <a:t>айденные предметы взрослый с ребёнком считают (одна белая футболка, две белые футболки и т.д.)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 Когда этот вид задания будет выполняться с лёгкостью, можно считать несколько видов «</a:t>
            </a:r>
            <a:r>
              <a:rPr lang="ru-RU" dirty="0" err="1" smtClean="0"/>
              <a:t>наблюдашек</a:t>
            </a:r>
            <a:r>
              <a:rPr lang="ru-RU" dirty="0" smtClean="0"/>
              <a:t>» одновременно (одна белая футболка, две белые футболки, одно мороженое, три белые футболки, два мороженых..)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393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664029"/>
            <a:ext cx="10656243" cy="4278086"/>
          </a:xfrm>
        </p:spPr>
        <p:txBody>
          <a:bodyPr numCol="2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 Далее взрослый усложняет задачу, предложив ребёнку </a:t>
            </a:r>
            <a:r>
              <a:rPr lang="ru-RU" dirty="0" smtClean="0"/>
              <a:t>прислушаться </a:t>
            </a:r>
            <a:r>
              <a:rPr lang="ru-RU" dirty="0"/>
              <a:t>и вычленить из городского шума определённые звуки: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/>
              <a:t> шум </a:t>
            </a:r>
            <a:r>
              <a:rPr lang="ru-RU" dirty="0"/>
              <a:t>вертолёта или самолёта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/>
              <a:t> звук </a:t>
            </a:r>
            <a:r>
              <a:rPr lang="ru-RU" dirty="0"/>
              <a:t>журчащей воды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/>
              <a:t> смех </a:t>
            </a:r>
            <a:r>
              <a:rPr lang="ru-RU" dirty="0"/>
              <a:t>детей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/>
              <a:t> воркование </a:t>
            </a:r>
            <a:r>
              <a:rPr lang="ru-RU" dirty="0"/>
              <a:t>голубей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/>
              <a:t> чириканье </a:t>
            </a:r>
            <a:r>
              <a:rPr lang="ru-RU" dirty="0"/>
              <a:t>воробьёв и т.д</a:t>
            </a:r>
            <a:r>
              <a:rPr lang="ru-RU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 Для наибольшей эффективности взрослый рекомендует ребёнку сначала закрыть глаза, а потом прислушаться. Результат будет лучше и интереснее.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170" y="2596241"/>
            <a:ext cx="6133011" cy="396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536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«от самой тихой – к самой громкой»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457482"/>
          </a:xfrm>
        </p:spPr>
        <p:txBody>
          <a:bodyPr>
            <a:normAutofit/>
          </a:bodyPr>
          <a:lstStyle/>
          <a:p>
            <a:r>
              <a:rPr lang="ru-RU" b="1" dirty="0"/>
              <a:t>Вам потребуется</a:t>
            </a:r>
            <a:r>
              <a:rPr lang="ru-RU" b="1" dirty="0" smtClean="0"/>
              <a:t>: </a:t>
            </a:r>
            <a:r>
              <a:rPr lang="ru-RU" i="1" dirty="0" smtClean="0"/>
              <a:t>3 – 4 </a:t>
            </a:r>
            <a:r>
              <a:rPr lang="ru-RU" i="1" dirty="0" err="1" smtClean="0"/>
              <a:t>жестяныебаночки</a:t>
            </a:r>
            <a:r>
              <a:rPr lang="ru-RU" i="1" dirty="0" smtClean="0"/>
              <a:t> с одинаковым наполнителем. Количество наполнителя в каждой баночке разное (например, крупа).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Ребёнок с помощью взрослого слушает, как шумит каждая баночка (не открывая её).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Определяет, одинаково или по-разному они звучат.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После этого выбирает баночку, которая шумит тише всех. Ставит её перед собой.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Из оставшихся баночек вновь выбирает самую тихую. Ставит справа от первой к ряду. И т.д. до самой громкой.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Взрослый ещё раз вместе с ребёнком шумит подряд всеми баночками, проговаривая: «Тихая, </a:t>
            </a:r>
            <a:r>
              <a:rPr lang="ru-RU" dirty="0" err="1" smtClean="0"/>
              <a:t>погромче</a:t>
            </a:r>
            <a:r>
              <a:rPr lang="ru-RU" dirty="0" smtClean="0"/>
              <a:t>, ещё громче, самая громкая».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88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«звуки»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Взрослый предлагает произносить звук </a:t>
            </a:r>
            <a:r>
              <a:rPr lang="en-US" dirty="0" smtClean="0"/>
              <a:t>[</a:t>
            </a:r>
            <a:r>
              <a:rPr lang="ru-RU" dirty="0" smtClean="0"/>
              <a:t>А</a:t>
            </a:r>
            <a:r>
              <a:rPr lang="en-US" dirty="0" smtClean="0"/>
              <a:t>]</a:t>
            </a:r>
            <a:r>
              <a:rPr lang="ru-RU" dirty="0" smtClean="0"/>
              <a:t> по-разному: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/>
              <a:t> громко «А!»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тихо «а»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долго «а-а-а-а-а»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коротко «а»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громко и долго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/>
              <a:t> г</a:t>
            </a:r>
            <a:r>
              <a:rPr lang="ru-RU" dirty="0" smtClean="0"/>
              <a:t>ромко и коротко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тихо и долго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тихо и коротко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Аналогичную игру можно проводить с другими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гласными звуками: </a:t>
            </a:r>
            <a:r>
              <a:rPr lang="en-US" dirty="0" smtClean="0"/>
              <a:t>[</a:t>
            </a:r>
            <a:r>
              <a:rPr lang="ru-RU" dirty="0" smtClean="0"/>
              <a:t>О</a:t>
            </a:r>
            <a:r>
              <a:rPr lang="en-US" dirty="0" smtClean="0"/>
              <a:t>]</a:t>
            </a:r>
            <a:r>
              <a:rPr lang="ru-RU" dirty="0" smtClean="0"/>
              <a:t>,</a:t>
            </a:r>
            <a:r>
              <a:rPr lang="en-US" dirty="0" smtClean="0"/>
              <a:t> [</a:t>
            </a:r>
            <a:r>
              <a:rPr lang="ru-RU" dirty="0" smtClean="0"/>
              <a:t>У</a:t>
            </a:r>
            <a:r>
              <a:rPr lang="en-US" dirty="0" smtClean="0"/>
              <a:t>]</a:t>
            </a:r>
            <a:r>
              <a:rPr lang="ru-RU" dirty="0" smtClean="0"/>
              <a:t>,</a:t>
            </a:r>
            <a:r>
              <a:rPr lang="en-US" dirty="0" smtClean="0"/>
              <a:t> [</a:t>
            </a:r>
            <a:r>
              <a:rPr lang="ru-RU" dirty="0" smtClean="0"/>
              <a:t>Ы</a:t>
            </a:r>
            <a:r>
              <a:rPr lang="en-US" dirty="0" smtClean="0"/>
              <a:t>]</a:t>
            </a:r>
            <a:r>
              <a:rPr lang="ru-RU" dirty="0" smtClean="0"/>
              <a:t>,</a:t>
            </a:r>
            <a:r>
              <a:rPr lang="en-US" dirty="0" smtClean="0"/>
              <a:t> [</a:t>
            </a:r>
            <a:r>
              <a:rPr lang="ru-RU" dirty="0" smtClean="0"/>
              <a:t>И</a:t>
            </a:r>
            <a:r>
              <a:rPr lang="en-US" dirty="0" smtClean="0"/>
              <a:t>]</a:t>
            </a:r>
            <a:r>
              <a:rPr lang="ru-RU" dirty="0" smtClean="0"/>
              <a:t>,</a:t>
            </a:r>
            <a:r>
              <a:rPr lang="en-US" dirty="0" smtClean="0"/>
              <a:t> [</a:t>
            </a:r>
            <a:r>
              <a:rPr lang="ru-RU" dirty="0" smtClean="0"/>
              <a:t>Э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893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201</TotalTime>
  <Words>913</Words>
  <Application>Microsoft Office PowerPoint</Application>
  <PresentationFormat>Широкоэкранный</PresentationFormat>
  <Paragraphs>90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Tw Cen MT Condensed</vt:lpstr>
      <vt:lpstr>Wingdings 3</vt:lpstr>
      <vt:lpstr>Интеграл</vt:lpstr>
      <vt:lpstr>Развитие слухового внимания у детей младшего возраста</vt:lpstr>
      <vt:lpstr>Презентация PowerPoint</vt:lpstr>
      <vt:lpstr>Игра «отгадай, что шумит»</vt:lpstr>
      <vt:lpstr>Игра «оркестр»</vt:lpstr>
      <vt:lpstr>Игра «замечательная прогулка»</vt:lpstr>
      <vt:lpstr>Презентация PowerPoint</vt:lpstr>
      <vt:lpstr>Презентация PowerPoint</vt:lpstr>
      <vt:lpstr>Игра «от самой тихой – к самой громкой»</vt:lpstr>
      <vt:lpstr>Игра «звуки»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слухового внимания у детей младшего возраста</dc:title>
  <dc:creator>Сад</dc:creator>
  <cp:lastModifiedBy>Сад</cp:lastModifiedBy>
  <cp:revision>20</cp:revision>
  <dcterms:created xsi:type="dcterms:W3CDTF">2022-05-11T07:01:19Z</dcterms:created>
  <dcterms:modified xsi:type="dcterms:W3CDTF">2022-05-13T08:11:32Z</dcterms:modified>
</cp:coreProperties>
</file>